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36" r:id="rId1"/>
    <p:sldMasterId id="2147485562" r:id="rId2"/>
    <p:sldMasterId id="2147485566" r:id="rId3"/>
    <p:sldMasterId id="2147485569" r:id="rId4"/>
    <p:sldMasterId id="2147485571" r:id="rId5"/>
    <p:sldMasterId id="2147485573" r:id="rId6"/>
    <p:sldMasterId id="2147485575" r:id="rId7"/>
  </p:sldMasterIdLst>
  <p:notesMasterIdLst>
    <p:notesMasterId r:id="rId45"/>
  </p:notesMasterIdLst>
  <p:handoutMasterIdLst>
    <p:handoutMasterId r:id="rId46"/>
  </p:handoutMasterIdLst>
  <p:sldIdLst>
    <p:sldId id="258" r:id="rId8"/>
    <p:sldId id="257" r:id="rId9"/>
    <p:sldId id="267" r:id="rId10"/>
    <p:sldId id="272" r:id="rId11"/>
    <p:sldId id="269" r:id="rId12"/>
    <p:sldId id="261" r:id="rId13"/>
    <p:sldId id="260" r:id="rId14"/>
    <p:sldId id="273" r:id="rId15"/>
    <p:sldId id="262" r:id="rId16"/>
    <p:sldId id="276" r:id="rId17"/>
    <p:sldId id="274" r:id="rId18"/>
    <p:sldId id="279" r:id="rId19"/>
    <p:sldId id="277" r:id="rId20"/>
    <p:sldId id="278" r:id="rId21"/>
    <p:sldId id="275" r:id="rId22"/>
    <p:sldId id="280" r:id="rId23"/>
    <p:sldId id="283" r:id="rId24"/>
    <p:sldId id="263" r:id="rId25"/>
    <p:sldId id="282" r:id="rId26"/>
    <p:sldId id="281" r:id="rId27"/>
    <p:sldId id="284" r:id="rId28"/>
    <p:sldId id="287" r:id="rId29"/>
    <p:sldId id="288" r:id="rId30"/>
    <p:sldId id="289" r:id="rId31"/>
    <p:sldId id="290" r:id="rId32"/>
    <p:sldId id="264" r:id="rId33"/>
    <p:sldId id="293" r:id="rId34"/>
    <p:sldId id="291" r:id="rId35"/>
    <p:sldId id="295" r:id="rId36"/>
    <p:sldId id="297" r:id="rId37"/>
    <p:sldId id="298" r:id="rId38"/>
    <p:sldId id="265" r:id="rId39"/>
    <p:sldId id="300" r:id="rId40"/>
    <p:sldId id="299" r:id="rId41"/>
    <p:sldId id="301" r:id="rId42"/>
    <p:sldId id="266" r:id="rId43"/>
    <p:sldId id="30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a Kulic" initials="DK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6A"/>
    <a:srgbClr val="00682F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46" autoAdjust="0"/>
  </p:normalViewPr>
  <p:slideViewPr>
    <p:cSldViewPr snapToGrid="0">
      <p:cViewPr varScale="1">
        <p:scale>
          <a:sx n="91" d="100"/>
          <a:sy n="91" d="100"/>
        </p:scale>
        <p:origin x="54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7872D-B067-4D6F-97EF-415665BB9D1A}" type="datetimeFigureOut">
              <a:rPr lang="en-CA" smtClean="0"/>
              <a:t>2016-02-04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85AC8-2D19-4C3E-87BB-FC58928339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093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24751-3871-4E2D-B093-D8677CABF913}" type="datetimeFigureOut">
              <a:rPr lang="en-CA" smtClean="0"/>
              <a:t>2016-02-04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5B825-6F9B-4458-8DEA-C9F43021998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41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8362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Start with one region; split over time.</a:t>
            </a:r>
          </a:p>
          <a:p>
            <a:r>
              <a:rPr lang="en-CA" dirty="0" smtClean="0"/>
              <a:t>Region</a:t>
            </a:r>
            <a:r>
              <a:rPr lang="en-CA" baseline="0" dirty="0" smtClean="0"/>
              <a:t> == sensorimotor context.</a:t>
            </a:r>
          </a:p>
          <a:p>
            <a:r>
              <a:rPr lang="en-CA" baseline="0" dirty="0" smtClean="0"/>
              <a:t>Learning progress evaluated in similar situation.</a:t>
            </a:r>
            <a:endParaRPr lang="en-CA" dirty="0" smtClean="0"/>
          </a:p>
          <a:p>
            <a:r>
              <a:rPr lang="en-CA" dirty="0" smtClean="0"/>
              <a:t>Robot select action with max 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565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IAC</a:t>
            </a:r>
            <a:r>
              <a:rPr lang="en-CA" baseline="0" dirty="0" smtClean="0"/>
              <a:t> </a:t>
            </a:r>
            <a:r>
              <a:rPr lang="en-CA" baseline="0" dirty="0" smtClean="0">
                <a:sym typeface="Wingdings" panose="05000000000000000000" pitchFamily="2" charset="2"/>
              </a:rPr>
              <a:t> </a:t>
            </a:r>
            <a:r>
              <a:rPr lang="en-CA" baseline="0" dirty="0" smtClean="0"/>
              <a:t>a </a:t>
            </a:r>
            <a:r>
              <a:rPr lang="en-CA" dirty="0" smtClean="0"/>
              <a:t>single </a:t>
            </a:r>
            <a:r>
              <a:rPr lang="en-CA" dirty="0" smtClean="0"/>
              <a:t>robot with a handful of input and output </a:t>
            </a:r>
            <a:r>
              <a:rPr lang="en-CA" dirty="0" smtClean="0"/>
              <a:t>variables.</a:t>
            </a:r>
          </a:p>
          <a:p>
            <a:r>
              <a:rPr lang="en-CA" baseline="0" dirty="0" smtClean="0"/>
              <a:t>CBLA </a:t>
            </a:r>
            <a:r>
              <a:rPr lang="en-CA" baseline="0" dirty="0" smtClean="0">
                <a:sym typeface="Wingdings" panose="05000000000000000000" pitchFamily="2" charset="2"/>
              </a:rPr>
              <a:t> </a:t>
            </a:r>
            <a:r>
              <a:rPr lang="en-CA" baseline="0" dirty="0" smtClean="0"/>
              <a:t>a larger system with hundreds of actuators and sensors.</a:t>
            </a:r>
            <a:endParaRPr lang="en-CA" baseline="0" dirty="0" smtClean="0"/>
          </a:p>
          <a:p>
            <a:r>
              <a:rPr lang="en-CA" dirty="0" smtClean="0"/>
              <a:t>Split the system into multiple Nodes. Otherwise,</a:t>
            </a:r>
            <a:r>
              <a:rPr lang="en-CA" baseline="0" dirty="0" smtClean="0"/>
              <a:t> state-space too big.</a:t>
            </a:r>
          </a:p>
          <a:p>
            <a:r>
              <a:rPr lang="en-CA" baseline="0" dirty="0" smtClean="0"/>
              <a:t>CBLA steps.</a:t>
            </a: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069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Expert make prediction</a:t>
            </a:r>
            <a:r>
              <a:rPr lang="en-CA" baseline="0" dirty="0" smtClean="0"/>
              <a:t> using linear model.</a:t>
            </a:r>
          </a:p>
          <a:p>
            <a:r>
              <a:rPr lang="en-CA" baseline="0" dirty="0" smtClean="0"/>
              <a:t>KGA evaluates the rewards.</a:t>
            </a:r>
          </a:p>
          <a:p>
            <a:r>
              <a:rPr lang="en-CA" baseline="0" dirty="0" smtClean="0"/>
              <a:t>An action value associated with an Expert.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997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E-greedy action selection </a:t>
            </a:r>
            <a:r>
              <a:rPr lang="en-CA" dirty="0" err="1" smtClean="0"/>
              <a:t>metho</a:t>
            </a:r>
            <a:r>
              <a:rPr lang="en-CA" dirty="0" smtClean="0"/>
              <a:t>.</a:t>
            </a:r>
            <a:endParaRPr lang="en-CA" dirty="0" smtClean="0"/>
          </a:p>
          <a:p>
            <a:r>
              <a:rPr lang="en-CA" dirty="0" smtClean="0"/>
              <a:t>Make learning process visible</a:t>
            </a:r>
            <a:r>
              <a:rPr lang="en-CA" baseline="0" dirty="0" smtClean="0"/>
              <a:t> by adjusting max output.</a:t>
            </a:r>
            <a:endParaRPr lang="en-CA" dirty="0" smtClean="0"/>
          </a:p>
          <a:p>
            <a:r>
              <a:rPr lang="en-CA" dirty="0" smtClean="0"/>
              <a:t>Analogous to being bored.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687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Relative action value</a:t>
            </a:r>
            <a:r>
              <a:rPr lang="en-CA" baseline="0" dirty="0" smtClean="0"/>
              <a:t> adapts to different inherent noise.</a:t>
            </a:r>
          </a:p>
          <a:p>
            <a:r>
              <a:rPr lang="en-CA" baseline="0" dirty="0" smtClean="0"/>
              <a:t>Sensitivity constant affects sensitivity to noise. </a:t>
            </a:r>
            <a:endParaRPr lang="en-CA" baseline="0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6935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Make</a:t>
            </a:r>
            <a:r>
              <a:rPr lang="en-CA" baseline="0" dirty="0" smtClean="0"/>
              <a:t> state-space smaller.</a:t>
            </a:r>
          </a:p>
          <a:p>
            <a:r>
              <a:rPr lang="en-CA" baseline="0" dirty="0" smtClean="0"/>
              <a:t>Loop period </a:t>
            </a:r>
            <a:r>
              <a:rPr lang="en-CA" baseline="0" dirty="0" smtClean="0">
                <a:sym typeface="Wingdings" panose="05000000000000000000" pitchFamily="2" charset="2"/>
              </a:rPr>
              <a:t> bandwidth of actuator.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Shared inputs.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Virtual inputs  indirect information.</a:t>
            </a:r>
            <a:endParaRPr lang="en-CA" dirty="0" smtClean="0"/>
          </a:p>
          <a:p>
            <a:r>
              <a:rPr lang="en-CA" dirty="0" smtClean="0"/>
              <a:t>Separating</a:t>
            </a:r>
            <a:r>
              <a:rPr lang="en-CA" baseline="0" dirty="0" smtClean="0"/>
              <a:t> </a:t>
            </a:r>
            <a:r>
              <a:rPr lang="en-CA" baseline="0" dirty="0" smtClean="0"/>
              <a:t>the into multiple Node, the state space of the CBLA Engine can be smaller. In addition, their loop period can be adjusted to the bandwidth of their underlying actuators</a:t>
            </a:r>
            <a:r>
              <a:rPr lang="en-CA" baseline="0" dirty="0" smtClean="0"/>
              <a:t>.</a:t>
            </a: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0230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6651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Old</a:t>
            </a:r>
            <a:r>
              <a:rPr lang="en-CA" baseline="0" dirty="0" smtClean="0"/>
              <a:t> system didn’t have the capability.</a:t>
            </a:r>
          </a:p>
          <a:p>
            <a:r>
              <a:rPr lang="en-CA" baseline="0" dirty="0" smtClean="0"/>
              <a:t>Move computation to PC make things easy.</a:t>
            </a:r>
          </a:p>
          <a:p>
            <a:r>
              <a:rPr lang="en-CA" baseline="0" dirty="0" smtClean="0"/>
              <a:t>High-level abstraction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6497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Actuators</a:t>
            </a:r>
            <a:r>
              <a:rPr lang="en-CA" baseline="0" dirty="0" smtClean="0"/>
              <a:t> and sensors.</a:t>
            </a:r>
          </a:p>
          <a:p>
            <a:r>
              <a:rPr lang="en-CA" baseline="0" dirty="0" smtClean="0"/>
              <a:t>CBLA Nodes don’t confine to physical.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990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Messenger</a:t>
            </a:r>
            <a:r>
              <a:rPr lang="en-CA" baseline="0" dirty="0" smtClean="0"/>
              <a:t> talks to microcontrollers.</a:t>
            </a:r>
          </a:p>
          <a:p>
            <a:r>
              <a:rPr lang="en-CA" baseline="0" dirty="0" smtClean="0"/>
              <a:t>Nodes that represents actuators and sensors.</a:t>
            </a:r>
          </a:p>
          <a:p>
            <a:r>
              <a:rPr lang="en-CA" baseline="0" dirty="0" smtClean="0"/>
              <a:t>Nodes that made up of other Nodes</a:t>
            </a:r>
          </a:p>
          <a:p>
            <a:r>
              <a:rPr lang="en-CA" baseline="0" dirty="0" smtClean="0"/>
              <a:t>CBLA Node is a Device Node.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38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249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Four clusters. Three sets of each. </a:t>
            </a:r>
          </a:p>
          <a:p>
            <a:r>
              <a:rPr lang="en-CA" dirty="0" smtClean="0"/>
              <a:t>Smaller than typical installation however. </a:t>
            </a:r>
          </a:p>
          <a:p>
            <a:r>
              <a:rPr lang="en-CA" dirty="0" smtClean="0"/>
              <a:t>It is used for user</a:t>
            </a:r>
            <a:r>
              <a:rPr lang="en-CA" baseline="0" dirty="0" smtClean="0"/>
              <a:t> study.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80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Three types of CBLA Nodes. </a:t>
            </a:r>
          </a:p>
          <a:p>
            <a:r>
              <a:rPr lang="en-CA" dirty="0" smtClean="0"/>
              <a:t>Each</a:t>
            </a:r>
            <a:r>
              <a:rPr lang="en-CA" baseline="0" dirty="0" smtClean="0"/>
              <a:t> actuator per CBLA Node.</a:t>
            </a:r>
          </a:p>
          <a:p>
            <a:r>
              <a:rPr lang="en-CA" dirty="0" smtClean="0"/>
              <a:t>Spatial</a:t>
            </a:r>
            <a:r>
              <a:rPr lang="en-CA" baseline="0" dirty="0" smtClean="0"/>
              <a:t> Mode and Random Mode.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0758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Virtual</a:t>
            </a:r>
            <a:r>
              <a:rPr lang="en-CA" baseline="0" dirty="0" smtClean="0"/>
              <a:t> input by proximity within a cluster.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786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Also link to Nodes in neighbouring</a:t>
            </a:r>
            <a:r>
              <a:rPr lang="en-CA" baseline="0" dirty="0" smtClean="0"/>
              <a:t> clusters. </a:t>
            </a:r>
            <a:endParaRPr lang="en-CA" dirty="0" smtClean="0"/>
          </a:p>
          <a:p>
            <a:r>
              <a:rPr lang="en-CA" dirty="0" smtClean="0"/>
              <a:t>Random</a:t>
            </a:r>
            <a:r>
              <a:rPr lang="en-CA" baseline="0" dirty="0" smtClean="0"/>
              <a:t> Mode -&gt; random, uniform links.</a:t>
            </a:r>
            <a:endParaRPr lang="en-CA" baseline="0" dirty="0" smtClean="0"/>
          </a:p>
          <a:p>
            <a:r>
              <a:rPr lang="en-CA" baseline="0" dirty="0" smtClean="0"/>
              <a:t>111 </a:t>
            </a:r>
            <a:r>
              <a:rPr lang="en-CA" baseline="0" dirty="0" smtClean="0"/>
              <a:t>links in </a:t>
            </a:r>
            <a:r>
              <a:rPr lang="en-CA" baseline="0" dirty="0" smtClean="0"/>
              <a:t>total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641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Responsive behaviours</a:t>
            </a:r>
          </a:p>
          <a:p>
            <a:r>
              <a:rPr lang="en-CA" dirty="0" smtClean="0"/>
              <a:t>Probabilistic</a:t>
            </a:r>
            <a:r>
              <a:rPr lang="en-CA" baseline="0" dirty="0" smtClean="0"/>
              <a:t> behaviours.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163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9017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Output</a:t>
            </a:r>
            <a:r>
              <a:rPr lang="en-CA" baseline="0" dirty="0" smtClean="0"/>
              <a:t> </a:t>
            </a:r>
            <a:r>
              <a:rPr lang="en-CA" baseline="0" dirty="0" smtClean="0">
                <a:sym typeface="Wingdings" panose="05000000000000000000" pitchFamily="2" charset="2"/>
              </a:rPr>
              <a:t> LED; Input  ambient light sensor.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Higher variance in the high brightness regions (considered more difficult at first).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Split it easy regions before hard. 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167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Reaction to single disturbance</a:t>
            </a:r>
            <a:r>
              <a:rPr lang="en-CA" baseline="0" dirty="0" smtClean="0"/>
              <a:t> at 450s.</a:t>
            </a:r>
          </a:p>
          <a:p>
            <a:r>
              <a:rPr lang="en-CA" baseline="0" dirty="0" smtClean="0"/>
              <a:t>The trigger becomes new info that it wants to learn. </a:t>
            </a:r>
          </a:p>
          <a:p>
            <a:r>
              <a:rPr lang="en-CA" baseline="0" dirty="0" smtClean="0"/>
              <a:t>In Spatial Mode, the trigger should concentrate closer to trigger.</a:t>
            </a:r>
          </a:p>
          <a:p>
            <a:r>
              <a:rPr lang="en-CA" baseline="0" dirty="0" smtClean="0"/>
              <a:t>Low intensity with low sensitivity.</a:t>
            </a: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4514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Average</a:t>
            </a:r>
            <a:r>
              <a:rPr lang="en-CA" baseline="0" dirty="0" smtClean="0"/>
              <a:t> activation in the 30s after the trigger.</a:t>
            </a:r>
          </a:p>
          <a:p>
            <a:r>
              <a:rPr lang="en-CA" baseline="0" dirty="0" smtClean="0"/>
              <a:t>Total activation is higher for Random Mode.</a:t>
            </a:r>
          </a:p>
          <a:p>
            <a:r>
              <a:rPr lang="en-CA" baseline="0" dirty="0" smtClean="0"/>
              <a:t>C3 has larger difference from Total activation for Spatial Mode.</a:t>
            </a:r>
          </a:p>
          <a:p>
            <a:r>
              <a:rPr lang="en-CA" baseline="0" dirty="0" smtClean="0"/>
              <a:t>The activation is lower for low sensitivity.</a:t>
            </a: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186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Activation pattern without trigger.</a:t>
            </a:r>
          </a:p>
          <a:p>
            <a:r>
              <a:rPr lang="en-CA" baseline="0" dirty="0" smtClean="0"/>
              <a:t>More inter-cluster links </a:t>
            </a:r>
            <a:r>
              <a:rPr lang="en-CA" baseline="0" dirty="0" smtClean="0">
                <a:sym typeface="Wingdings" panose="05000000000000000000" pitchFamily="2" charset="2"/>
              </a:rPr>
              <a:t> more uniform patterns.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Believe higher activation is better even if non-triggered. Can attract attentions.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561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are part of LASG.</a:t>
            </a:r>
          </a:p>
          <a:p>
            <a:r>
              <a:rPr lang="en-CA" dirty="0" smtClean="0"/>
              <a:t>PBAI</a:t>
            </a:r>
            <a:r>
              <a:rPr lang="en-CA" baseline="0" dirty="0" smtClean="0"/>
              <a:t> made architectural scale installation.</a:t>
            </a:r>
          </a:p>
          <a:p>
            <a:r>
              <a:rPr lang="en-CA" baseline="0" dirty="0" smtClean="0"/>
              <a:t>Want to find out if architecture can be alive.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796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Small</a:t>
            </a:r>
            <a:r>
              <a:rPr lang="en-CA" baseline="0" dirty="0" smtClean="0"/>
              <a:t> delay with CBLA.</a:t>
            </a:r>
          </a:p>
          <a:p>
            <a:r>
              <a:rPr lang="en-CA" baseline="0" dirty="0" smtClean="0"/>
              <a:t>Might affect perceived responsiveness.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06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993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CBLA more interesting because</a:t>
            </a:r>
            <a:r>
              <a:rPr lang="en-CA" baseline="0" dirty="0" smtClean="0"/>
              <a:t> it’s more novel and varying.</a:t>
            </a:r>
          </a:p>
          <a:p>
            <a:r>
              <a:rPr lang="en-CA" baseline="0" dirty="0" smtClean="0"/>
              <a:t>CBLA should be perceived as non-random.</a:t>
            </a:r>
          </a:p>
          <a:p>
            <a:r>
              <a:rPr lang="en-CA" baseline="0" dirty="0" smtClean="0"/>
              <a:t>Some behaviours may be more interesting in general (high activation, proximal)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4076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Interact any way for 20 min.</a:t>
            </a:r>
          </a:p>
          <a:p>
            <a:r>
              <a:rPr lang="en-CA" dirty="0" smtClean="0"/>
              <a:t>Full in 8 cards when beep.</a:t>
            </a:r>
          </a:p>
          <a:p>
            <a:r>
              <a:rPr lang="en-CA" dirty="0" smtClean="0"/>
              <a:t>Switch</a:t>
            </a:r>
            <a:r>
              <a:rPr lang="en-CA" baseline="0" dirty="0" smtClean="0"/>
              <a:t> from CBLA Mode and Prescripted Mode in the middle.</a:t>
            </a:r>
          </a:p>
          <a:p>
            <a:r>
              <a:rPr lang="en-CA" baseline="0" dirty="0" smtClean="0"/>
              <a:t>Exit survey at the end.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721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CBLA</a:t>
            </a:r>
            <a:r>
              <a:rPr lang="en-CA" baseline="0" dirty="0" smtClean="0"/>
              <a:t> less interesting.</a:t>
            </a:r>
          </a:p>
          <a:p>
            <a:r>
              <a:rPr lang="en-CA" baseline="0" dirty="0" smtClean="0"/>
              <a:t>Especially less interesting when switch from CBLA to Prescripted.</a:t>
            </a:r>
          </a:p>
          <a:p>
            <a:r>
              <a:rPr lang="en-CA" baseline="0" dirty="0" smtClean="0"/>
              <a:t>Positive correlation found between responsiveness and interest level.</a:t>
            </a:r>
          </a:p>
          <a:p>
            <a:r>
              <a:rPr lang="en-CA" baseline="0" dirty="0" smtClean="0"/>
              <a:t>CBLA Modes seems random.</a:t>
            </a:r>
          </a:p>
          <a:p>
            <a:r>
              <a:rPr lang="en-CA" baseline="0" dirty="0" smtClean="0"/>
              <a:t>Activation level correlate with interest level. But proximal not particularly strong.</a:t>
            </a:r>
          </a:p>
          <a:p>
            <a:r>
              <a:rPr lang="en-CA" baseline="0" dirty="0" smtClean="0"/>
              <a:t>The test bed is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7191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Interesting if novel</a:t>
            </a:r>
            <a:r>
              <a:rPr lang="en-CA" baseline="0" dirty="0" smtClean="0"/>
              <a:t> and comprehensible.</a:t>
            </a:r>
          </a:p>
          <a:p>
            <a:r>
              <a:rPr lang="en-CA" baseline="0" dirty="0" smtClean="0"/>
              <a:t>Being life-like might contradict.</a:t>
            </a:r>
          </a:p>
          <a:p>
            <a:r>
              <a:rPr lang="en-CA" baseline="0" dirty="0" smtClean="0"/>
              <a:t>Delay in CBLA </a:t>
            </a:r>
            <a:r>
              <a:rPr lang="en-CA" baseline="0" dirty="0" smtClean="0">
                <a:sym typeface="Wingdings" panose="05000000000000000000" pitchFamily="2" charset="2"/>
              </a:rPr>
              <a:t> difficult to recognize causal relationship, but no one reported sluggish.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Unlike typical, don’t know concepts, no previous interest.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Not long enough for users to get bored of prescripted.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People interact with people or as secondary activity. 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People expect light show, or complex pattern. Might not universally interesting behaviours.</a:t>
            </a:r>
          </a:p>
          <a:p>
            <a:endParaRPr lang="en-CA" baseline="0" dirty="0" smtClean="0">
              <a:sym typeface="Wingdings" panose="05000000000000000000" pitchFamily="2" charset="2"/>
            </a:endParaRPr>
          </a:p>
          <a:p>
            <a:endParaRPr lang="en-CA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8479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1114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Parameters: sensitivity,</a:t>
            </a:r>
            <a:r>
              <a:rPr lang="en-CA" baseline="0" dirty="0" smtClean="0"/>
              <a:t> loop period, split criteria, network </a:t>
            </a:r>
            <a:r>
              <a:rPr lang="en-CA" baseline="0" dirty="0" err="1" smtClean="0"/>
              <a:t>config</a:t>
            </a:r>
            <a:r>
              <a:rPr lang="en-CA" baseline="0" dirty="0" smtClean="0"/>
              <a:t>, action selection policies.</a:t>
            </a:r>
          </a:p>
          <a:p>
            <a:r>
              <a:rPr lang="en-CA" baseline="0" dirty="0" smtClean="0"/>
              <a:t>Should tell people what </a:t>
            </a:r>
            <a:r>
              <a:rPr lang="en-CA" baseline="0" smtClean="0"/>
              <a:t>to expect?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0958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Aurora in West Edmonton Mall.</a:t>
            </a:r>
          </a:p>
          <a:p>
            <a:r>
              <a:rPr lang="en-CA" baseline="0" dirty="0" smtClean="0"/>
              <a:t>IR detects </a:t>
            </a:r>
            <a:r>
              <a:rPr lang="en-CA" baseline="0" dirty="0" smtClean="0">
                <a:sym typeface="Wingdings" panose="05000000000000000000" pitchFamily="2" charset="2"/>
              </a:rPr>
              <a:t> spiral LED  overlapping actuation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Non-overlapping still. Want sculpture to generate its own behaviours.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Designer don’t dictate what is considered interesting or life-like.</a:t>
            </a:r>
          </a:p>
          <a:p>
            <a:r>
              <a:rPr lang="en-CA" baseline="0" dirty="0" smtClean="0">
                <a:sym typeface="Wingdings" panose="05000000000000000000" pitchFamily="2" charset="2"/>
              </a:rPr>
              <a:t>Don’t have to program coordinated behaviours.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0522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0" baseline="0" dirty="0" smtClean="0"/>
              <a:t>Generate varying behaviours on its own and not programmed by people. This more life-like.</a:t>
            </a:r>
          </a:p>
          <a:p>
            <a:r>
              <a:rPr lang="en-CA" i="0" baseline="0" dirty="0" smtClean="0"/>
              <a:t>Characterize the behaviours emerged when interesting with human.</a:t>
            </a:r>
          </a:p>
          <a:p>
            <a:r>
              <a:rPr lang="en-CA" i="0" baseline="0" dirty="0" smtClean="0"/>
              <a:t>Study how people see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27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Generate</a:t>
            </a:r>
            <a:r>
              <a:rPr lang="en-CA" baseline="0" dirty="0" smtClean="0"/>
              <a:t> varying behaviours by mimicking curiosity.</a:t>
            </a:r>
          </a:p>
          <a:p>
            <a:r>
              <a:rPr lang="en-CA" baseline="0" dirty="0" smtClean="0"/>
              <a:t>CBLA adapted from IAC.</a:t>
            </a:r>
          </a:p>
          <a:p>
            <a:r>
              <a:rPr lang="en-CA" baseline="0" dirty="0" smtClean="0"/>
              <a:t>Reinforcement learning algorithm with expected learning progress as reward.</a:t>
            </a:r>
          </a:p>
          <a:p>
            <a:r>
              <a:rPr lang="en-CA" baseline="0" dirty="0" smtClean="0"/>
              <a:t>Studying the action generated in the learning process; not trying to use the learnt model.</a:t>
            </a:r>
          </a:p>
          <a:p>
            <a:r>
              <a:rPr lang="en-CA" baseline="0" dirty="0" smtClean="0"/>
              <a:t>Build a test bed that implement the CBLA.</a:t>
            </a:r>
          </a:p>
          <a:p>
            <a:r>
              <a:rPr lang="en-CA" baseline="0" dirty="0" smtClean="0"/>
              <a:t>Test it on its own and with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628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CBLA</a:t>
            </a:r>
            <a:r>
              <a:rPr lang="en-CA" baseline="0" dirty="0" smtClean="0"/>
              <a:t> Algorithm.</a:t>
            </a:r>
          </a:p>
          <a:p>
            <a:r>
              <a:rPr lang="en-CA" dirty="0" smtClean="0"/>
              <a:t>Test</a:t>
            </a:r>
            <a:r>
              <a:rPr lang="en-CA" baseline="0" dirty="0" smtClean="0"/>
              <a:t> bed hardware and software to run CBLA.</a:t>
            </a:r>
          </a:p>
          <a:p>
            <a:r>
              <a:rPr lang="en-CA" baseline="0" dirty="0" smtClean="0"/>
              <a:t>User study examining user’s perceptions.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016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37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 smtClean="0"/>
              <a:t>classM</a:t>
            </a:r>
            <a:r>
              <a:rPr lang="en-CA" dirty="0" smtClean="0"/>
              <a:t> and </a:t>
            </a:r>
            <a:r>
              <a:rPr lang="en-CA" dirty="0" err="1" smtClean="0"/>
              <a:t>metaM</a:t>
            </a:r>
            <a:r>
              <a:rPr lang="en-CA" dirty="0" smtClean="0"/>
              <a:t>.</a:t>
            </a:r>
          </a:p>
          <a:p>
            <a:r>
              <a:rPr lang="en-CA" dirty="0" smtClean="0"/>
              <a:t>LP </a:t>
            </a:r>
            <a:r>
              <a:rPr lang="en-CA" dirty="0" smtClean="0"/>
              <a:t>is the reward to the reinforcement learning algorithm in this case.</a:t>
            </a:r>
            <a:r>
              <a:rPr lang="en-CA" baseline="0" dirty="0" smtClean="0"/>
              <a:t> </a:t>
            </a:r>
            <a:endParaRPr lang="en-CA" dirty="0" smtClean="0"/>
          </a:p>
          <a:p>
            <a:r>
              <a:rPr lang="en-CA" dirty="0" smtClean="0"/>
              <a:t>The </a:t>
            </a:r>
            <a:r>
              <a:rPr lang="en-CA" baseline="0" dirty="0" smtClean="0"/>
              <a:t>expected  is the average </a:t>
            </a:r>
            <a:r>
              <a:rPr lang="en-CA" baseline="0" dirty="0" smtClean="0"/>
              <a:t>of the most recent few prediction </a:t>
            </a:r>
            <a:r>
              <a:rPr lang="en-CA" baseline="0" dirty="0" smtClean="0"/>
              <a:t>errors</a:t>
            </a:r>
            <a:endParaRPr lang="en-CA" baseline="0" dirty="0" smtClean="0"/>
          </a:p>
          <a:p>
            <a:r>
              <a:rPr lang="en-CA" baseline="0" dirty="0" smtClean="0"/>
              <a:t>The actual errors in the past are the average of previous error a few time steps ago.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5B825-6F9B-4458-8DEA-C9F43021998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274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2F7AA891-D0E4-4C8A-8D9F-63BC631C12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DD7E-4B1B-46DF-B719-FFFEF703924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1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8952D54F-A5F3-4E73-9970-11BAFBD2DEA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B54D-EAE2-43C1-BE5A-2FA90E6F30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97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4622AABD-008A-4696-B740-50DA1284A70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777B-DAE5-41CF-90D1-C43D38BA3C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F9B0-B00B-4E7A-A16D-AA0A71B59B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0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F7347704-0900-4065-A274-C95D295B38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19F4-BDDD-421B-8C08-87CE994B5F7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86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E55A775E-69CB-40B4-9D3C-1F53FADC155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BA26-6E60-48E7-B2F1-AF8370AE0A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906DDC05-4D3D-4556-AEEC-86F1A7A1F3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CONTENT SLIDE 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20E9-6306-480B-BA32-FF58AB3B1B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0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11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your own custom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882" y="4268166"/>
            <a:ext cx="8794471" cy="831347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5125715"/>
            <a:ext cx="7893519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6030" y="6377356"/>
            <a:ext cx="953855" cy="250337"/>
          </a:xfrm>
        </p:spPr>
        <p:txBody>
          <a:bodyPr/>
          <a:lstStyle/>
          <a:p>
            <a:fld id="{AF81C940-B486-4490-A890-4DF4F45562E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82757" y="6377356"/>
            <a:ext cx="6170644" cy="250337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 bwMode="ltGray"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title="University of Waterlo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47" y="5287196"/>
            <a:ext cx="3801253" cy="1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noFill/>
          <a:effectLst>
            <a:glow rad="12700">
              <a:schemeClr val="accent6">
                <a:lumMod val="50000"/>
                <a:alpha val="50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894F0-ECF9-4D88-888C-6EDB59BEB8C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  <p:pic>
        <p:nvPicPr>
          <p:cNvPr id="12" name="Picture 11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9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2" r:id="rId1"/>
    <p:sldLayoutId id="2147484237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2E8E8-4471-498E-902E-225439D057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3" r:id="rId1"/>
    <p:sldLayoutId id="2147485565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accent4">
                <a:lumMod val="50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EF3C0-D635-405F-94C4-2881A7B220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1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7" r:id="rId1"/>
    <p:sldLayoutId id="2147485568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rgbClr val="00682F">
                <a:alpha val="48627"/>
              </a:srgb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B715B-6745-4B7D-8B46-98A2DEA4BF1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6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8" r:id="rId1"/>
    <p:sldLayoutId id="2147485570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accent1">
                <a:lumMod val="50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6E762-678B-4BD4-BAB9-99DB495D75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5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9" r:id="rId1"/>
    <p:sldLayoutId id="2147485572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rgbClr val="7030A0">
                <a:alpha val="49000"/>
              </a:srgb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8574A-DA50-49BC-818B-D378699683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8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0" r:id="rId1"/>
    <p:sldLayoutId id="2147485574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y-Half-Shield.png"/>
          <p:cNvPicPr>
            <a:picLocks noChangeAspect="1"/>
          </p:cNvPicPr>
          <p:nvPr/>
        </p:nvPicPr>
        <p:blipFill rotWithShape="1">
          <a:blip r:embed="rId4" cstate="print">
            <a:alphaModFix amt="30000"/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" r="11780"/>
          <a:stretch/>
        </p:blipFill>
        <p:spPr>
          <a:xfrm>
            <a:off x="9731141" y="0"/>
            <a:ext cx="2460859" cy="5250706"/>
          </a:xfrm>
          <a:prstGeom prst="rect">
            <a:avLst/>
          </a:prstGeom>
          <a:effectLst>
            <a:glow rad="12700">
              <a:schemeClr val="bg2">
                <a:lumMod val="25000"/>
                <a:alpha val="49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366255" cy="96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3" y="1243653"/>
            <a:ext cx="9366254" cy="507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6174" y="6377354"/>
            <a:ext cx="875702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AF151-4AB0-4A81-A5E9-D39AC3717B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0678" y="6377354"/>
            <a:ext cx="617064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9882" y="6377354"/>
            <a:ext cx="5539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839712"/>
            <a:ext cx="121920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6043" r="6043" b="14093"/>
          <a:stretch/>
        </p:blipFill>
        <p:spPr>
          <a:xfrm>
            <a:off x="9554547" y="5867696"/>
            <a:ext cx="2467812" cy="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3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1" r:id="rId1"/>
    <p:sldLayoutId id="2147485576" r:id="rId2"/>
  </p:sldLayoutIdLst>
  <mc:AlternateContent xmlns:mc="http://schemas.openxmlformats.org/markup-compatibility/2006" xmlns:p14="http://schemas.microsoft.com/office/powerpoint/2010/main">
    <mc:Choice Requires="p14">
      <p:transition p14:dur="0" advTm="1106"/>
    </mc:Choice>
    <mc:Fallback xmlns="">
      <p:transition advTm="1106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file:///C:\Research\Thesis\seminar\Aurora-HD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t="39481" r="7877" b="10410"/>
          <a:stretch/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882" y="4685544"/>
            <a:ext cx="8794471" cy="1157827"/>
          </a:xfrm>
        </p:spPr>
        <p:txBody>
          <a:bodyPr/>
          <a:lstStyle/>
          <a:p>
            <a:r>
              <a:rPr lang="en-US" dirty="0"/>
              <a:t>Curiosity-Based Learning Algorithm for Interactive Art Sculptures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882" y="6019060"/>
            <a:ext cx="7893519" cy="537114"/>
          </a:xfrm>
        </p:spPr>
        <p:txBody>
          <a:bodyPr>
            <a:normAutofit/>
          </a:bodyPr>
          <a:lstStyle/>
          <a:p>
            <a:r>
              <a:rPr lang="en-US" dirty="0"/>
              <a:t>Matthew Tsz Kiu </a:t>
            </a:r>
            <a:r>
              <a:rPr lang="en-US" dirty="0" smtClean="0"/>
              <a:t>Chan 	Feb </a:t>
            </a:r>
            <a:r>
              <a:rPr lang="en-US" dirty="0"/>
              <a:t>09,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6" name="Freeform 5"/>
          <p:cNvSpPr>
            <a:spLocks noChangeAspect="1"/>
          </p:cNvSpPr>
          <p:nvPr/>
        </p:nvSpPr>
        <p:spPr bwMode="gray">
          <a:xfrm>
            <a:off x="0" y="491390"/>
            <a:ext cx="2863995" cy="3106944"/>
          </a:xfrm>
          <a:custGeom>
            <a:avLst/>
            <a:gdLst>
              <a:gd name="connsiteX0" fmla="*/ 899794 w 2863995"/>
              <a:gd name="connsiteY0" fmla="*/ 0 h 3106944"/>
              <a:gd name="connsiteX1" fmla="*/ 1710342 w 2863995"/>
              <a:gd name="connsiteY1" fmla="*/ 0 h 3106944"/>
              <a:gd name="connsiteX2" fmla="*/ 2863995 w 2863995"/>
              <a:gd name="connsiteY2" fmla="*/ 1553472 h 3106944"/>
              <a:gd name="connsiteX3" fmla="*/ 1710342 w 2863995"/>
              <a:gd name="connsiteY3" fmla="*/ 3106944 h 3106944"/>
              <a:gd name="connsiteX4" fmla="*/ 899794 w 2863995"/>
              <a:gd name="connsiteY4" fmla="*/ 3106944 h 3106944"/>
              <a:gd name="connsiteX5" fmla="*/ 2053448 w 2863995"/>
              <a:gd name="connsiteY5" fmla="*/ 1553472 h 3106944"/>
              <a:gd name="connsiteX6" fmla="*/ 0 w 2863995"/>
              <a:gd name="connsiteY6" fmla="*/ 0 h 3106944"/>
              <a:gd name="connsiteX7" fmla="*/ 91484 w 2863995"/>
              <a:gd name="connsiteY7" fmla="*/ 0 h 3106944"/>
              <a:gd name="connsiteX8" fmla="*/ 1245138 w 2863995"/>
              <a:gd name="connsiteY8" fmla="*/ 1553472 h 3106944"/>
              <a:gd name="connsiteX9" fmla="*/ 91484 w 2863995"/>
              <a:gd name="connsiteY9" fmla="*/ 3106944 h 3106944"/>
              <a:gd name="connsiteX10" fmla="*/ 0 w 2863995"/>
              <a:gd name="connsiteY10" fmla="*/ 3106944 h 3106944"/>
              <a:gd name="connsiteX11" fmla="*/ 0 w 2863995"/>
              <a:gd name="connsiteY11" fmla="*/ 2138677 h 3106944"/>
              <a:gd name="connsiteX12" fmla="*/ 434591 w 2863995"/>
              <a:gd name="connsiteY12" fmla="*/ 1553472 h 3106944"/>
              <a:gd name="connsiteX13" fmla="*/ 0 w 2863995"/>
              <a:gd name="connsiteY13" fmla="*/ 968267 h 310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63995" h="3106944">
                <a:moveTo>
                  <a:pt x="899794" y="0"/>
                </a:moveTo>
                <a:lnTo>
                  <a:pt x="1710342" y="0"/>
                </a:lnTo>
                <a:lnTo>
                  <a:pt x="2863995" y="1553472"/>
                </a:lnTo>
                <a:lnTo>
                  <a:pt x="1710342" y="3106944"/>
                </a:lnTo>
                <a:lnTo>
                  <a:pt x="899794" y="3106944"/>
                </a:lnTo>
                <a:lnTo>
                  <a:pt x="2053448" y="1553472"/>
                </a:lnTo>
                <a:close/>
                <a:moveTo>
                  <a:pt x="0" y="0"/>
                </a:moveTo>
                <a:lnTo>
                  <a:pt x="91484" y="0"/>
                </a:lnTo>
                <a:lnTo>
                  <a:pt x="1245138" y="1553472"/>
                </a:lnTo>
                <a:lnTo>
                  <a:pt x="91484" y="3106944"/>
                </a:lnTo>
                <a:lnTo>
                  <a:pt x="0" y="3106944"/>
                </a:lnTo>
                <a:lnTo>
                  <a:pt x="0" y="2138677"/>
                </a:lnTo>
                <a:lnTo>
                  <a:pt x="434591" y="1553472"/>
                </a:lnTo>
                <a:lnTo>
                  <a:pt x="0" y="968267"/>
                </a:lnTo>
                <a:close/>
              </a:path>
            </a:pathLst>
          </a:custGeom>
          <a:solidFill>
            <a:srgbClr val="FFFFFF">
              <a:alpha val="34902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0928" y="3807023"/>
            <a:ext cx="321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solidFill>
                  <a:schemeClr val="bg1">
                    <a:lumMod val="95000"/>
                  </a:schemeClr>
                </a:solidFill>
              </a:rPr>
              <a:t>Image courtesy of Philip Beesley Architect Inc.</a:t>
            </a:r>
            <a:endParaRPr lang="en-CA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5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349" r="2311"/>
          <a:stretch/>
        </p:blipFill>
        <p:spPr>
          <a:xfrm>
            <a:off x="4435365" y="3013106"/>
            <a:ext cx="5537614" cy="2477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Intelligent Adaptive Curiosity (IAC)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898236"/>
            <a:ext cx="9083813" cy="807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 err="1"/>
              <a:t>Oudeyer</a:t>
            </a:r>
            <a:r>
              <a:rPr lang="en-CA" sz="2000" dirty="0"/>
              <a:t>, P., Kaplan, F., &amp; </a:t>
            </a:r>
            <a:r>
              <a:rPr lang="en-CA" sz="2000" dirty="0" err="1"/>
              <a:t>Hafner</a:t>
            </a:r>
            <a:r>
              <a:rPr lang="en-CA" sz="2000" dirty="0"/>
              <a:t>, V. V. (2007). </a:t>
            </a:r>
            <a:r>
              <a:rPr lang="en-CA" sz="2000" u="sng" dirty="0">
                <a:solidFill>
                  <a:schemeClr val="accent1">
                    <a:lumMod val="75000"/>
                  </a:schemeClr>
                </a:solidFill>
              </a:rPr>
              <a:t>Intrinsic motivation systems for autonomous mental development</a:t>
            </a:r>
            <a:r>
              <a:rPr lang="en-CA" sz="2000" dirty="0"/>
              <a:t>.</a:t>
            </a:r>
            <a:r>
              <a:rPr lang="en-CA" sz="2000" i="1" dirty="0"/>
              <a:t> IEEE Transactions on Evolutionary Computation, 11</a:t>
            </a:r>
            <a:r>
              <a:rPr lang="en-CA" sz="2000" dirty="0"/>
              <a:t>(2), 265-286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39508" y="1861590"/>
            <a:ext cx="4711508" cy="478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dirty="0" smtClean="0"/>
              <a:t>The state-space splits into regions over time. </a:t>
            </a:r>
          </a:p>
          <a:p>
            <a:pPr lvl="1"/>
            <a:r>
              <a:rPr lang="en-CA" dirty="0" smtClean="0"/>
              <a:t>Each region represents a set of similar sensorimotor context.</a:t>
            </a:r>
          </a:p>
          <a:p>
            <a:pPr lvl="1"/>
            <a:r>
              <a:rPr lang="en-CA" dirty="0" smtClean="0"/>
              <a:t>Learning progress is evaluated within each region.</a:t>
            </a:r>
          </a:p>
          <a:p>
            <a:pPr lvl="1"/>
            <a:r>
              <a:rPr lang="en-CA" dirty="0" smtClean="0"/>
              <a:t>Agent selects actions with the highest expected learning progress. </a:t>
            </a:r>
          </a:p>
          <a:p>
            <a:pPr lvl="1"/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28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Curiosity-Based Learning Algorithm (CBLA)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97" y="3775096"/>
            <a:ext cx="9366254" cy="2852595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CBLA adapts the IAC algorithm for a distributed kinetic sculpture which has hundreds of sensors and actuators.</a:t>
            </a:r>
          </a:p>
          <a:p>
            <a:r>
              <a:rPr lang="en-CA" dirty="0"/>
              <a:t>Each </a:t>
            </a:r>
            <a:r>
              <a:rPr lang="en-CA" dirty="0" smtClean="0"/>
              <a:t>Node</a:t>
            </a:r>
          </a:p>
          <a:p>
            <a:pPr lvl="1"/>
            <a:r>
              <a:rPr lang="en-CA" dirty="0" smtClean="0"/>
              <a:t>represents </a:t>
            </a:r>
            <a:r>
              <a:rPr lang="en-CA" dirty="0"/>
              <a:t>a subset of the system.</a:t>
            </a:r>
          </a:p>
          <a:p>
            <a:pPr lvl="1"/>
            <a:r>
              <a:rPr lang="en-CA" dirty="0" smtClean="0"/>
              <a:t>has </a:t>
            </a:r>
            <a:r>
              <a:rPr lang="en-CA" dirty="0"/>
              <a:t>a CBLA Engine </a:t>
            </a:r>
            <a:r>
              <a:rPr lang="en-CA" dirty="0" smtClean="0"/>
              <a:t>made </a:t>
            </a:r>
            <a:r>
              <a:rPr lang="en-CA" dirty="0"/>
              <a:t>up of an Action Selector and a set of Experts.</a:t>
            </a:r>
          </a:p>
          <a:p>
            <a:pPr lvl="1"/>
            <a:r>
              <a:rPr lang="en-CA" dirty="0" smtClean="0"/>
              <a:t>starts </a:t>
            </a:r>
            <a:r>
              <a:rPr lang="en-CA" dirty="0"/>
              <a:t>with one Expert and splits into more regions </a:t>
            </a:r>
            <a:r>
              <a:rPr lang="en-CA" dirty="0" smtClean="0"/>
              <a:t>over </a:t>
            </a:r>
            <a:r>
              <a:rPr lang="en-CA" dirty="0"/>
              <a:t>time.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417" r="2798" b="-417"/>
          <a:stretch/>
        </p:blipFill>
        <p:spPr>
          <a:xfrm>
            <a:off x="259882" y="1031632"/>
            <a:ext cx="9409634" cy="2523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4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/>
          </a:bodyPr>
          <a:lstStyle/>
          <a:p>
            <a:r>
              <a:rPr lang="en-CA" dirty="0" smtClean="0"/>
              <a:t>Experts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97" y="3628593"/>
            <a:ext cx="9366254" cy="2748761"/>
          </a:xfrm>
        </p:spPr>
        <p:txBody>
          <a:bodyPr/>
          <a:lstStyle/>
          <a:p>
            <a:r>
              <a:rPr lang="en-CA" dirty="0" smtClean="0"/>
              <a:t>An Expert associated with the current sensorimotor context is selected to make a prediction of the consequence S’(t+1).</a:t>
            </a:r>
          </a:p>
          <a:p>
            <a:r>
              <a:rPr lang="en-CA" dirty="0" smtClean="0"/>
              <a:t>The reward is evaluated by the knowledge gain assessor.</a:t>
            </a:r>
          </a:p>
          <a:p>
            <a:r>
              <a:rPr lang="en-CA" dirty="0" smtClean="0"/>
              <a:t>The Action Selector </a:t>
            </a:r>
            <a:r>
              <a:rPr lang="en-CA" dirty="0" smtClean="0"/>
              <a:t>queries </a:t>
            </a:r>
            <a:r>
              <a:rPr lang="en-CA" dirty="0" smtClean="0"/>
              <a:t>the Expert for the action value associated with its sensorimotor context.</a:t>
            </a:r>
            <a:endParaRPr lang="en-CA" dirty="0"/>
          </a:p>
          <a:p>
            <a:endParaRPr lang="en-C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" y="1031632"/>
            <a:ext cx="9425813" cy="25367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5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/>
          </a:bodyPr>
          <a:lstStyle/>
          <a:p>
            <a:r>
              <a:rPr lang="en-CA" dirty="0" smtClean="0"/>
              <a:t>Action Selector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</p:spPr>
            <p:txBody>
              <a:bodyPr>
                <a:normAutofit/>
              </a:bodyPr>
              <a:lstStyle/>
              <a:p>
                <a:r>
                  <a:rPr lang="en-CA" sz="2800" i="1" dirty="0" smtClean="0"/>
                  <a:t>Exploit</a:t>
                </a:r>
                <a:r>
                  <a:rPr lang="en-CA" sz="2800" dirty="0" smtClean="0"/>
                  <a:t> by selecting an action with the highest action value from a set of possible actions</a:t>
                </a:r>
              </a:p>
              <a:p>
                <a:r>
                  <a:rPr lang="en-CA" sz="2800" i="1" dirty="0" smtClean="0"/>
                  <a:t>Explore</a:t>
                </a:r>
                <a:r>
                  <a:rPr lang="en-CA" sz="2800" dirty="0" smtClean="0"/>
                  <a:t> by selecting a random action with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CA" sz="2800" b="0" dirty="0" smtClean="0"/>
                  <a:t>.</a:t>
                </a:r>
              </a:p>
              <a:p>
                <a:pPr defTabSz="369888">
                  <a:tabLst>
                    <a:tab pos="273050" algn="l"/>
                  </a:tabLst>
                </a:pPr>
                <a:r>
                  <a:rPr lang="en-CA" sz="2800" dirty="0" smtClean="0"/>
                  <a:t>In addition, we make the learning process visible to the users by capping the maximum output level based on the knowledge gain potential.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  <a:blipFill rotWithShape="0">
                <a:blip r:embed="rId3"/>
                <a:stretch>
                  <a:fillRect l="-904" t="-2043" r="-12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590" y="3802739"/>
            <a:ext cx="5498623" cy="2574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1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83" y="68278"/>
            <a:ext cx="9661883" cy="963354"/>
          </a:xfrm>
        </p:spPr>
        <p:txBody>
          <a:bodyPr>
            <a:normAutofit/>
          </a:bodyPr>
          <a:lstStyle/>
          <a:p>
            <a:r>
              <a:rPr lang="en-CA" dirty="0" smtClean="0"/>
              <a:t>Action Selector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</p:spPr>
            <p:txBody>
              <a:bodyPr>
                <a:normAutofit/>
              </a:bodyPr>
              <a:lstStyle/>
              <a:p>
                <a:r>
                  <a:rPr lang="en-CA" sz="2800" dirty="0" smtClean="0"/>
                  <a:t>The knowledge gain potential is the </a:t>
                </a:r>
                <a:r>
                  <a:rPr lang="en-CA" sz="2800" i="1" dirty="0" smtClean="0"/>
                  <a:t>relative action value.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CA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acc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CA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̅"/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acc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sz="2800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CA" sz="2400" dirty="0" smtClean="0"/>
                  <a:t> is the relative action value.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CA" sz="2400" dirty="0" smtClean="0"/>
                  <a:t> is the action value at time step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sz="2400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CA" sz="2400" dirty="0" smtClean="0"/>
                  <a:t> is the average action value over the previous W steps.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CA" sz="2400" dirty="0" smtClean="0"/>
                  <a:t> is the sensitivity constant</a:t>
                </a:r>
              </a:p>
              <a:p>
                <a:r>
                  <a:rPr lang="en-CA" sz="2800" dirty="0" smtClean="0"/>
                  <a:t>This allows the system to adapt to changes in the system without changing the sigmoid function.</a:t>
                </a:r>
                <a:endParaRPr lang="en-CA" sz="2800" dirty="0"/>
              </a:p>
              <a:p>
                <a:endParaRPr lang="en-CA" dirty="0"/>
              </a:p>
              <a:p>
                <a:pPr marL="0" indent="0">
                  <a:buNone/>
                </a:pPr>
                <a:endParaRPr lang="en-CA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2" y="1243653"/>
                <a:ext cx="9441165" cy="5073480"/>
              </a:xfrm>
              <a:blipFill rotWithShape="0">
                <a:blip r:embed="rId3"/>
                <a:stretch>
                  <a:fillRect l="-904" t="-2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0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Multi-Node CBLA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82" y="3885496"/>
            <a:ext cx="4580131" cy="2641843"/>
          </a:xfrm>
        </p:spPr>
        <p:txBody>
          <a:bodyPr>
            <a:normAutofit/>
          </a:bodyPr>
          <a:lstStyle/>
          <a:p>
            <a:r>
              <a:rPr lang="en-CA" dirty="0" smtClean="0"/>
              <a:t>For example, Node 2 can detect changes not covered by its own sensors indirectly through Node 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198538"/>
            <a:ext cx="4759848" cy="216815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12283" y="1396053"/>
            <a:ext cx="9366254" cy="264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Subset of related variables are grouped into Nodes with each running its own instance of the CBLA Engine.</a:t>
            </a:r>
          </a:p>
          <a:p>
            <a:r>
              <a:rPr lang="en-CA" dirty="0" smtClean="0"/>
              <a:t>Each Node runs independently and asynchronously.</a:t>
            </a:r>
          </a:p>
          <a:p>
            <a:r>
              <a:rPr lang="en-CA" dirty="0" smtClean="0"/>
              <a:t>Nodes are connected to each other via shared inputs and virtual inputs.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8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Interactive Control System</a:t>
            </a:r>
          </a:p>
          <a:p>
            <a:r>
              <a:rPr lang="en-US" dirty="0" smtClean="0"/>
              <a:t>Experimental Validations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55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Interactive Control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New </a:t>
            </a:r>
            <a:r>
              <a:rPr lang="en-CA" dirty="0" err="1" smtClean="0"/>
              <a:t>Hylozoic</a:t>
            </a:r>
            <a:r>
              <a:rPr lang="en-CA" dirty="0" smtClean="0"/>
              <a:t> Series 3 was developed in order to implement the CBLA system.</a:t>
            </a:r>
          </a:p>
          <a:p>
            <a:r>
              <a:rPr lang="en-CA" dirty="0"/>
              <a:t>CBLA system requires a large number of sensors and actuators and computational power that previous series of the electronics system were unable to provide</a:t>
            </a:r>
            <a:r>
              <a:rPr lang="en-CA" dirty="0" smtClean="0"/>
              <a:t>.</a:t>
            </a:r>
          </a:p>
          <a:p>
            <a:r>
              <a:rPr lang="en-CA" dirty="0" smtClean="0"/>
              <a:t>Most computations are moved to a central computer; it communicates with the microcontroller via USB.</a:t>
            </a:r>
          </a:p>
          <a:p>
            <a:r>
              <a:rPr lang="en-CA" dirty="0" smtClean="0"/>
              <a:t>This also allows high-level abstraction of the sculptural system.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Hardware Components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22" y="937038"/>
            <a:ext cx="4871971" cy="57960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4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Node Abstraction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7" y="1241839"/>
            <a:ext cx="9184331" cy="46820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0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accent4">
                    <a:lumMod val="75000"/>
                  </a:schemeClr>
                </a:solidFill>
              </a:rPr>
              <a:t>Introduction</a:t>
            </a:r>
          </a:p>
          <a:p>
            <a:r>
              <a:rPr lang="en-US" smtClean="0"/>
              <a:t>Curiosity-Based Learning Algorithm</a:t>
            </a:r>
          </a:p>
          <a:p>
            <a:r>
              <a:rPr lang="en-US" smtClean="0"/>
              <a:t>Interactive Control System</a:t>
            </a:r>
          </a:p>
          <a:p>
            <a:r>
              <a:rPr lang="en-US" smtClean="0"/>
              <a:t>Experimental Validation</a:t>
            </a:r>
          </a:p>
          <a:p>
            <a:r>
              <a:rPr lang="en-US" smtClean="0"/>
              <a:t>User Study</a:t>
            </a:r>
          </a:p>
          <a:p>
            <a:r>
              <a:rPr lang="en-US" smtClean="0"/>
              <a:t>Conclusions and Future Work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31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Experimental Test Bed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1" y="1243013"/>
            <a:ext cx="9219628" cy="50736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2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CBLA Nodes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</p:spPr>
        <p:txBody>
          <a:bodyPr/>
          <a:lstStyle/>
          <a:p>
            <a:r>
              <a:rPr lang="en-CA" dirty="0" smtClean="0"/>
              <a:t>Three types of CBLA Nodes</a:t>
            </a:r>
          </a:p>
          <a:p>
            <a:pPr lvl="1"/>
            <a:r>
              <a:rPr lang="en-CA" dirty="0" smtClean="0"/>
              <a:t>Half-Fin</a:t>
            </a:r>
            <a:endParaRPr lang="en-CA" dirty="0"/>
          </a:p>
          <a:p>
            <a:pPr lvl="1"/>
            <a:r>
              <a:rPr lang="en-CA" dirty="0" smtClean="0"/>
              <a:t>Light</a:t>
            </a:r>
          </a:p>
          <a:p>
            <a:pPr lvl="1"/>
            <a:r>
              <a:rPr lang="en-CA" dirty="0" smtClean="0"/>
              <a:t>Reflex</a:t>
            </a:r>
          </a:p>
          <a:p>
            <a:r>
              <a:rPr lang="en-CA" dirty="0" smtClean="0"/>
              <a:t>CBLA Nodes were connected either in Spatial Mode or Random Mode.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69" y="812328"/>
            <a:ext cx="5860669" cy="5782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1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Spatial Mode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</p:spPr>
        <p:txBody>
          <a:bodyPr/>
          <a:lstStyle/>
          <a:p>
            <a:r>
              <a:rPr lang="en-CA" dirty="0" smtClean="0"/>
              <a:t>Output of a Node is a virtual input of a neighbouring Node.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69" y="812328"/>
            <a:ext cx="5860669" cy="57820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37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Spatial Mode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334655" cy="5073480"/>
          </a:xfrm>
        </p:spPr>
        <p:txBody>
          <a:bodyPr/>
          <a:lstStyle/>
          <a:p>
            <a:r>
              <a:rPr lang="en-CA" dirty="0" smtClean="0"/>
              <a:t>Nodes in nearby clusters are also connected via virtual inputs.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73" y="195278"/>
            <a:ext cx="5856165" cy="65260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9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Prescripted Behaviours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Fin: bends down, left, or right based on its associated IR sensors.</a:t>
            </a:r>
          </a:p>
          <a:p>
            <a:r>
              <a:rPr lang="en-CA" dirty="0" smtClean="0"/>
              <a:t>Light: ramps up when its associated Fin-mounted IR sensor detects an object. </a:t>
            </a:r>
          </a:p>
          <a:p>
            <a:r>
              <a:rPr lang="en-CA" dirty="0" smtClean="0"/>
              <a:t>Reflex: ramps up when its associated bottom-mounted IR sensor detects an object.</a:t>
            </a:r>
          </a:p>
          <a:p>
            <a:r>
              <a:rPr lang="en-CA" dirty="0" smtClean="0"/>
              <a:t>An actuator may also activate spontaneously at a probability that is related to the number of activated actuators in the cluster.</a:t>
            </a:r>
          </a:p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42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Interactive Control System</a:t>
            </a:r>
          </a:p>
          <a:p>
            <a:r>
              <a:rPr lang="en-US" b="1" dirty="0" smtClean="0">
                <a:solidFill>
                  <a:srgbClr val="00682F"/>
                </a:solidFill>
              </a:rPr>
              <a:t>Experimental Validation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4231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Exploration pattern of a Single Node System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3139533" cy="5073480"/>
          </a:xfrm>
        </p:spPr>
        <p:txBody>
          <a:bodyPr/>
          <a:lstStyle/>
          <a:p>
            <a:r>
              <a:rPr lang="en-CA" dirty="0" smtClean="0"/>
              <a:t>A single CBLA Node with LED level as output and light intensity level as input.</a:t>
            </a:r>
          </a:p>
          <a:p>
            <a:r>
              <a:rPr lang="en-CA" dirty="0" smtClean="0"/>
              <a:t>CBLA explores lower variance regions before exploring higher variance regions.</a:t>
            </a:r>
          </a:p>
          <a:p>
            <a:endParaRPr lang="en-CA" dirty="0" smtClean="0"/>
          </a:p>
          <a:p>
            <a:pPr marL="457200" lvl="1" indent="0">
              <a:buNone/>
            </a:pPr>
            <a:endParaRPr lang="en-CA" dirty="0" smtClean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16" y="1243653"/>
            <a:ext cx="4679576" cy="4838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76" y="1664971"/>
            <a:ext cx="4080890" cy="332882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6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Multi-Cluster Experiment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9056239" cy="5073480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“Single Trigger” procedure</a:t>
            </a:r>
          </a:p>
          <a:p>
            <a:pPr lvl="1"/>
            <a:r>
              <a:rPr lang="en-CA" dirty="0" smtClean="0"/>
              <a:t>An object was placed in front of an IR sensor in Cluster 3 at the 450s point.</a:t>
            </a:r>
          </a:p>
          <a:p>
            <a:r>
              <a:rPr lang="en-CA" dirty="0" smtClean="0"/>
              <a:t>“No Trigger” procedure</a:t>
            </a:r>
          </a:p>
          <a:p>
            <a:pPr lvl="1"/>
            <a:r>
              <a:rPr lang="en-CA" dirty="0" smtClean="0"/>
              <a:t>Undisturbed in the entire experiment.</a:t>
            </a:r>
          </a:p>
          <a:p>
            <a:r>
              <a:rPr lang="en-CA" dirty="0" smtClean="0"/>
              <a:t>Experimented on combinations of Spatial Mode/Random Mode and low sensitivity/high sensitivity.</a:t>
            </a:r>
          </a:p>
          <a:p>
            <a:pPr lvl="1"/>
            <a:r>
              <a:rPr lang="en-CA" dirty="0" smtClean="0"/>
              <a:t>Hypothesis: activations of Spatial Mode should be more concentrated around the trigger location than Random Mode.</a:t>
            </a:r>
          </a:p>
          <a:p>
            <a:pPr lvl="1"/>
            <a:r>
              <a:rPr lang="en-CA" dirty="0" smtClean="0"/>
              <a:t>Hypothesis: the magnitude of activations of the trials using low-sensitivity setting would be more </a:t>
            </a:r>
            <a:r>
              <a:rPr lang="en-CA" dirty="0" smtClean="0"/>
              <a:t>dampened </a:t>
            </a:r>
            <a:r>
              <a:rPr lang="en-CA" dirty="0" smtClean="0"/>
              <a:t>compared to the high-sensitivity setting.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Activation Levels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739"/>
          <a:stretch/>
        </p:blipFill>
        <p:spPr>
          <a:xfrm>
            <a:off x="259883" y="1158632"/>
            <a:ext cx="8589261" cy="3727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5760" y="5002669"/>
                <a:ext cx="1013399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800" i="1" smtClean="0">
                            <a:solidFill>
                              <a:srgbClr val="6A6A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800" b="0" i="1" smtClean="0">
                            <a:solidFill>
                              <a:srgbClr val="6A6A6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CA" sz="2800" dirty="0" smtClean="0">
                    <a:solidFill>
                      <a:srgbClr val="6A6A6A"/>
                    </a:solidFill>
                  </a:rPr>
                  <a:t> is the average total activation in the 30s after the trigger point.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2800" i="1" smtClean="0">
                            <a:solidFill>
                              <a:srgbClr val="6A6A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2800" i="1" smtClean="0">
                                <a:solidFill>
                                  <a:srgbClr val="6A6A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rgbClr val="6A6A6A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rgbClr val="6A6A6A"/>
                                </a:solidFill>
                                <a:latin typeface="Cambria Math" panose="02040503050406030204" pitchFamily="18" charset="0"/>
                              </a:rPr>
                              <m:t>𝑐𝑥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2800" dirty="0" smtClean="0">
                    <a:solidFill>
                      <a:srgbClr val="6A6A6A"/>
                    </a:solidFill>
                  </a:rPr>
                  <a:t> is the average activation within a cluster</a:t>
                </a:r>
                <a:r>
                  <a:rPr lang="en-CA" sz="2800" dirty="0">
                    <a:solidFill>
                      <a:srgbClr val="6A6A6A"/>
                    </a:solidFill>
                  </a:rPr>
                  <a:t> in the 30s after the trigger point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5002669"/>
                <a:ext cx="10133993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7051" r="-181" b="-17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2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Spontaneous Activations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601" b="50031"/>
          <a:stretch/>
        </p:blipFill>
        <p:spPr>
          <a:xfrm>
            <a:off x="848524" y="1031632"/>
            <a:ext cx="7098715" cy="2421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2477"/>
          <a:stretch/>
        </p:blipFill>
        <p:spPr>
          <a:xfrm>
            <a:off x="848523" y="3743659"/>
            <a:ext cx="7149649" cy="24527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Motivation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1243653"/>
            <a:ext cx="4070733" cy="5073480"/>
          </a:xfrm>
        </p:spPr>
        <p:txBody>
          <a:bodyPr>
            <a:normAutofit/>
          </a:bodyPr>
          <a:lstStyle/>
          <a:p>
            <a:r>
              <a:rPr lang="en-CA" dirty="0" smtClean="0"/>
              <a:t>Part of the Living Architecture Systems Group (LASG).</a:t>
            </a:r>
          </a:p>
          <a:p>
            <a:r>
              <a:rPr lang="en-CA" dirty="0" smtClean="0"/>
              <a:t>Aims to create large-scale interactive architectural installations that exhibit life-like qualities (Beesley, 2012; Gorbet, 2015).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41" y="1031632"/>
            <a:ext cx="7471892" cy="4632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348" y="5279119"/>
            <a:ext cx="3231160" cy="37798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2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Response Time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442"/>
          <a:stretch/>
        </p:blipFill>
        <p:spPr>
          <a:xfrm>
            <a:off x="502356" y="1031632"/>
            <a:ext cx="9050435" cy="51109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Curiosity-Based Learning Algorithm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Interactive Control System</a:t>
            </a:r>
          </a:p>
          <a:p>
            <a:r>
              <a:rPr lang="en-US" dirty="0" smtClean="0">
                <a:solidFill>
                  <a:srgbClr val="6A6A6A"/>
                </a:solidFill>
              </a:rPr>
              <a:t>Experimental Validation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50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Research Questions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Does </a:t>
            </a:r>
            <a:r>
              <a:rPr lang="en-CA" dirty="0"/>
              <a:t>the use of the CBLA increase users’ interest level over prescripted behaviours</a:t>
            </a:r>
            <a:r>
              <a:rPr lang="en-CA" dirty="0" smtClean="0"/>
              <a:t>?</a:t>
            </a:r>
          </a:p>
          <a:p>
            <a:r>
              <a:rPr lang="en-CA" dirty="0"/>
              <a:t>Do people perceive CBLA as non-random</a:t>
            </a:r>
            <a:r>
              <a:rPr lang="en-CA" dirty="0" smtClean="0"/>
              <a:t>?</a:t>
            </a:r>
          </a:p>
          <a:p>
            <a:r>
              <a:rPr lang="en-CA" dirty="0"/>
              <a:t>Are certain behaviours more interesting than others</a:t>
            </a:r>
            <a:r>
              <a:rPr lang="en-CA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47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User Study Procedure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2" y="1243653"/>
            <a:ext cx="8227901" cy="5073480"/>
          </a:xfrm>
        </p:spPr>
        <p:txBody>
          <a:bodyPr/>
          <a:lstStyle/>
          <a:p>
            <a:r>
              <a:rPr lang="en-CA" dirty="0" smtClean="0"/>
              <a:t>The participant interacts with the sculpture running Spatial Mode with high sensitivity setting for 20 min.</a:t>
            </a:r>
          </a:p>
          <a:p>
            <a:r>
              <a:rPr lang="en-CA" dirty="0" smtClean="0"/>
              <a:t>During the trial, participants are asked to fill out a questionnaire card 8 times. </a:t>
            </a:r>
          </a:p>
          <a:p>
            <a:r>
              <a:rPr lang="en-CA" dirty="0" smtClean="0"/>
              <a:t>In the middle of the trial, the behaviour will switch from CBLA Mode to Prescripted Mode or vice versa.</a:t>
            </a:r>
            <a:endParaRPr lang="en-CA" dirty="0"/>
          </a:p>
          <a:p>
            <a:r>
              <a:rPr lang="en-CA" dirty="0" smtClean="0"/>
              <a:t>The participant fills out an exit survey after the trial.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95" y="699246"/>
            <a:ext cx="2741663" cy="47979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CBLA Mode was reported to be 25% less interesting than Prescripted Mode.</a:t>
            </a:r>
          </a:p>
          <a:p>
            <a:r>
              <a:rPr lang="en-CA" dirty="0" smtClean="0"/>
              <a:t>Reported interest level increased by 33% when switched from CBLA Mode to Prescripted Mode.</a:t>
            </a:r>
          </a:p>
          <a:p>
            <a:r>
              <a:rPr lang="en-CA" dirty="0" smtClean="0"/>
              <a:t>Moderate positive correlation was found between perceived responsiveness and interest level.</a:t>
            </a:r>
          </a:p>
          <a:p>
            <a:r>
              <a:rPr lang="en-CA" dirty="0" smtClean="0"/>
              <a:t>CBLA Mode tends to be described as “random” or “unresponsive”</a:t>
            </a:r>
          </a:p>
          <a:p>
            <a:r>
              <a:rPr lang="en-CA" dirty="0" smtClean="0"/>
              <a:t>Weak positive correlation was found between overall activation levels and interest level. Proximal activation didn’t show stronger positive correlation.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8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Discussion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Are life-like behaviours interesting?</a:t>
            </a:r>
            <a:endParaRPr lang="en-CA" dirty="0"/>
          </a:p>
          <a:p>
            <a:pPr lvl="1"/>
            <a:r>
              <a:rPr lang="en-CA" dirty="0" smtClean="0"/>
              <a:t>Several participants commented that, during the trial, they tried to discover the responsive behaviours of the sculpture.</a:t>
            </a:r>
          </a:p>
          <a:p>
            <a:pPr lvl="1"/>
            <a:r>
              <a:rPr lang="en-CA" dirty="0"/>
              <a:t>Harder to observe causal </a:t>
            </a:r>
            <a:r>
              <a:rPr lang="en-CA" dirty="0" smtClean="0"/>
              <a:t>relationship when behaviours are varying and often activate autonomously. Thus, the sculpture appears less predictable.</a:t>
            </a:r>
          </a:p>
          <a:p>
            <a:r>
              <a:rPr lang="en-CA" dirty="0" smtClean="0"/>
              <a:t>Did delays in the response of the CBLA make it less interesting?</a:t>
            </a:r>
          </a:p>
          <a:p>
            <a:r>
              <a:rPr lang="en-CA" dirty="0" smtClean="0"/>
              <a:t>Would participants who have better understanding of concepts behind the work find it more interesting?</a:t>
            </a:r>
          </a:p>
          <a:p>
            <a:r>
              <a:rPr lang="en-CA" dirty="0" smtClean="0"/>
              <a:t>The trials may be too short.</a:t>
            </a:r>
          </a:p>
          <a:p>
            <a:r>
              <a:rPr lang="en-CA" dirty="0" smtClean="0"/>
              <a:t>The user interactions </a:t>
            </a:r>
            <a:r>
              <a:rPr lang="en-CA" dirty="0" smtClean="0"/>
              <a:t>in this user study </a:t>
            </a:r>
            <a:r>
              <a:rPr lang="en-CA" dirty="0" smtClean="0"/>
              <a:t>may not be representative </a:t>
            </a:r>
            <a:r>
              <a:rPr lang="en-CA" dirty="0" smtClean="0"/>
              <a:t>of interaction in a typical exhibition </a:t>
            </a:r>
            <a:r>
              <a:rPr lang="en-CA" dirty="0" smtClean="0"/>
              <a:t>setting.</a:t>
            </a:r>
            <a:endParaRPr lang="en-CA" dirty="0" smtClean="0"/>
          </a:p>
          <a:p>
            <a:r>
              <a:rPr lang="en-CA" dirty="0" smtClean="0"/>
              <a:t>Categorization of participants might be necessary to discover more useful information about user response to different kinds of behaviours.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CBLA System</a:t>
            </a:r>
            <a:endParaRPr lang="en-CA" dirty="0"/>
          </a:p>
          <a:p>
            <a:pPr lvl="1"/>
            <a:r>
              <a:rPr lang="en-CA" dirty="0" smtClean="0"/>
              <a:t>Autonomous behaviour generation system was developed by applying a reinforcement learning algorithm that mimics curiosity.</a:t>
            </a:r>
          </a:p>
          <a:p>
            <a:pPr lvl="1"/>
            <a:r>
              <a:rPr lang="en-CA" dirty="0" smtClean="0"/>
              <a:t>Extended the IAC algorithm for a distributed sculptural system by using a network of CBLA Nodes.</a:t>
            </a:r>
          </a:p>
          <a:p>
            <a:pPr lvl="1"/>
            <a:r>
              <a:rPr lang="en-CA" dirty="0" smtClean="0"/>
              <a:t>Adjusting the maximum activation levels based on relative action value provided visual indication of the CBLA Node’s learning process.</a:t>
            </a:r>
          </a:p>
          <a:p>
            <a:r>
              <a:rPr lang="en-CA" dirty="0" smtClean="0"/>
              <a:t>Interactive Control System</a:t>
            </a:r>
          </a:p>
          <a:p>
            <a:pPr lvl="1"/>
            <a:r>
              <a:rPr lang="en-CA" dirty="0" smtClean="0"/>
              <a:t>A new set of electronics and control software was developed to control and sample a larger number of sensors and actuators, and to run the CBLA.</a:t>
            </a:r>
          </a:p>
          <a:p>
            <a:r>
              <a:rPr lang="en-CA" dirty="0" smtClean="0"/>
              <a:t>User Interaction</a:t>
            </a:r>
          </a:p>
          <a:p>
            <a:pPr lvl="1"/>
            <a:r>
              <a:rPr lang="en-CA" dirty="0" smtClean="0"/>
              <a:t>CBLA Mode was shown to be less interesting than Prescripted Behaviours.</a:t>
            </a:r>
          </a:p>
          <a:p>
            <a:pPr lvl="1"/>
            <a:r>
              <a:rPr lang="en-CA" dirty="0" smtClean="0"/>
              <a:t>Weak to moderate positive correlations were found between activation levels, perceived responsiveness, and the users’ level of interest.</a:t>
            </a:r>
          </a:p>
          <a:p>
            <a:pPr lvl="1"/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249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Future Work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2" y="1243653"/>
            <a:ext cx="9690942" cy="5073480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CBLA System</a:t>
            </a:r>
            <a:endParaRPr lang="en-CA" dirty="0"/>
          </a:p>
          <a:p>
            <a:pPr lvl="1"/>
            <a:r>
              <a:rPr lang="en-CA" dirty="0" smtClean="0"/>
              <a:t>Experiment with different parameters and settings.</a:t>
            </a:r>
          </a:p>
          <a:p>
            <a:pPr lvl="1"/>
            <a:r>
              <a:rPr lang="en-CA" dirty="0" smtClean="0"/>
              <a:t>Enable merging of similar regions and removal of obsolete regions to enable long term operation.</a:t>
            </a:r>
          </a:p>
          <a:p>
            <a:r>
              <a:rPr lang="en-CA" dirty="0" smtClean="0"/>
              <a:t>Interactive Control System</a:t>
            </a:r>
          </a:p>
          <a:p>
            <a:pPr lvl="1"/>
            <a:r>
              <a:rPr lang="en-CA" dirty="0" smtClean="0"/>
              <a:t>Move to distributed platform for increased robustness.</a:t>
            </a:r>
          </a:p>
          <a:p>
            <a:r>
              <a:rPr lang="en-CA" dirty="0" smtClean="0"/>
              <a:t>User study</a:t>
            </a:r>
          </a:p>
          <a:p>
            <a:pPr lvl="1"/>
            <a:r>
              <a:rPr lang="en-CA" dirty="0" smtClean="0"/>
              <a:t>Study the effect of response time and predictability.</a:t>
            </a:r>
          </a:p>
          <a:p>
            <a:pPr lvl="1"/>
            <a:r>
              <a:rPr lang="en-CA" dirty="0" smtClean="0"/>
              <a:t>Investigate the causes of the correlations.</a:t>
            </a:r>
          </a:p>
          <a:p>
            <a:pPr lvl="1"/>
            <a:r>
              <a:rPr lang="en-CA" dirty="0" smtClean="0"/>
              <a:t>Categorize or align users’ expectations;</a:t>
            </a:r>
          </a:p>
          <a:p>
            <a:pPr lvl="1"/>
            <a:r>
              <a:rPr lang="en-CA" dirty="0" smtClean="0"/>
              <a:t>Design studies that better resemble the typical settings and use cases and conduct studies over a longer period of time.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Aurora Interactive Sculpture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348" y="5279119"/>
            <a:ext cx="3231160" cy="377985"/>
          </a:xfrm>
          <a:prstGeom prst="rect">
            <a:avLst/>
          </a:prstGeom>
        </p:spPr>
      </p:pic>
      <p:pic>
        <p:nvPicPr>
          <p:cNvPr id="9" name="Aurora-H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586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3388" y="1243013"/>
            <a:ext cx="9020175" cy="5073650"/>
          </a:xfrm>
        </p:spPr>
      </p:pic>
      <p:sp>
        <p:nvSpPr>
          <p:cNvPr id="10" name="Rectangle 9"/>
          <p:cNvSpPr/>
          <p:nvPr/>
        </p:nvSpPr>
        <p:spPr>
          <a:xfrm>
            <a:off x="6702548" y="6343378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https://vimeo.com/109144234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3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Objectives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enable the sculptural system to generate varying behaviours autonomously.</a:t>
            </a:r>
          </a:p>
          <a:p>
            <a:r>
              <a:rPr lang="en-CA" dirty="0" smtClean="0"/>
              <a:t>To characterize these autonomous behaviours and the system’s responses to human interactions.</a:t>
            </a:r>
          </a:p>
          <a:p>
            <a:r>
              <a:rPr lang="en-CA" dirty="0" smtClean="0"/>
              <a:t>To study the responses and perceptions of the users.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8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Introduce the Curiosity-Based Learning Algorithm (CBLA)</a:t>
            </a:r>
          </a:p>
          <a:p>
            <a:pPr lvl="1"/>
            <a:r>
              <a:rPr lang="en-CA" dirty="0" smtClean="0"/>
              <a:t>Recasts the sculptural system as a set of agents driven by an intrinsic desire to learn.</a:t>
            </a:r>
          </a:p>
          <a:p>
            <a:pPr lvl="1"/>
            <a:r>
              <a:rPr lang="en-CA" dirty="0" smtClean="0"/>
              <a:t>Based on the Intelligent Adaptive Curiosity (IAC) algorithm (</a:t>
            </a:r>
            <a:r>
              <a:rPr lang="en-CA" dirty="0" err="1" smtClean="0"/>
              <a:t>Oudeyer</a:t>
            </a:r>
            <a:r>
              <a:rPr lang="en-CA" dirty="0" smtClean="0"/>
              <a:t>, 2007).</a:t>
            </a:r>
          </a:p>
          <a:p>
            <a:r>
              <a:rPr lang="en-CA" dirty="0" smtClean="0"/>
              <a:t>Build an experimental test bed implementing the CBLA</a:t>
            </a:r>
          </a:p>
          <a:p>
            <a:r>
              <a:rPr lang="en-CA" dirty="0" smtClean="0"/>
              <a:t>Conduct experiments and user study on the test bed</a:t>
            </a:r>
          </a:p>
          <a:p>
            <a:pPr lvl="1"/>
            <a:r>
              <a:rPr lang="en-CA" dirty="0" smtClean="0"/>
              <a:t>Compare results under different configurations and against the non-varying prescripted behaviours.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Contributions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 </a:t>
            </a:r>
            <a:r>
              <a:rPr lang="en-CA" dirty="0"/>
              <a:t>algorithm for generating autonomous behaviours for a large scale kinetic </a:t>
            </a:r>
            <a:r>
              <a:rPr lang="en-CA" dirty="0" smtClean="0"/>
              <a:t>sculptural </a:t>
            </a:r>
            <a:r>
              <a:rPr lang="en-CA" dirty="0"/>
              <a:t>system during interaction with an occupant was developed</a:t>
            </a:r>
            <a:r>
              <a:rPr lang="en-CA" dirty="0" smtClean="0"/>
              <a:t>. </a:t>
            </a:r>
          </a:p>
          <a:p>
            <a:r>
              <a:rPr lang="en-CA" dirty="0" smtClean="0"/>
              <a:t>A test bed including new electronic hardware and software architecture was built to enable physical realization of the approach.</a:t>
            </a:r>
          </a:p>
          <a:p>
            <a:r>
              <a:rPr lang="en-CA" dirty="0" smtClean="0"/>
              <a:t>A user study  was conducted to examine </a:t>
            </a:r>
            <a:r>
              <a:rPr lang="en-CA" dirty="0"/>
              <a:t>how human occupants perceive the behaviours </a:t>
            </a:r>
            <a:r>
              <a:rPr lang="en-CA" dirty="0" smtClean="0"/>
              <a:t>of the </a:t>
            </a:r>
            <a:r>
              <a:rPr lang="en-CA" dirty="0"/>
              <a:t>sculpture and respond in </a:t>
            </a:r>
            <a:r>
              <a:rPr lang="en-CA" dirty="0" smtClean="0"/>
              <a:t>turn.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37E7-E5B4-42D9-9825-E97F8988A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4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A6A6A"/>
                </a:solidFill>
              </a:rPr>
              <a:t>Introduction</a:t>
            </a:r>
          </a:p>
          <a:p>
            <a:r>
              <a:rPr lang="en-US" b="1" dirty="0" smtClean="0">
                <a:solidFill>
                  <a:srgbClr val="005DA2"/>
                </a:solidFill>
              </a:rPr>
              <a:t>Curiosity-Based Learning Algorithm</a:t>
            </a:r>
          </a:p>
          <a:p>
            <a:r>
              <a:rPr lang="en-US" dirty="0" smtClean="0"/>
              <a:t>Interactive Control System</a:t>
            </a:r>
          </a:p>
          <a:p>
            <a:r>
              <a:rPr lang="en-US" dirty="0" smtClean="0"/>
              <a:t>Experimental Validation</a:t>
            </a:r>
          </a:p>
          <a:p>
            <a:r>
              <a:rPr lang="en-US" dirty="0" smtClean="0"/>
              <a:t>User Study</a:t>
            </a:r>
          </a:p>
          <a:p>
            <a:r>
              <a:rPr lang="en-US" dirty="0" smtClean="0"/>
              <a:t>Conclusions and Future 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9119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442"/>
          <a:stretch/>
        </p:blipFill>
        <p:spPr>
          <a:xfrm>
            <a:off x="0" y="1705913"/>
            <a:ext cx="5876852" cy="4253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Intelligent Adaptive Curiosity (IAC)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3" y="898236"/>
            <a:ext cx="9083813" cy="807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 err="1"/>
              <a:t>Oudeyer</a:t>
            </a:r>
            <a:r>
              <a:rPr lang="en-CA" sz="2000" dirty="0"/>
              <a:t>, P., Kaplan, F., &amp; </a:t>
            </a:r>
            <a:r>
              <a:rPr lang="en-CA" sz="2000" dirty="0" err="1"/>
              <a:t>Hafner</a:t>
            </a:r>
            <a:r>
              <a:rPr lang="en-CA" sz="2000" dirty="0"/>
              <a:t>, V. V. (2007). </a:t>
            </a:r>
            <a:r>
              <a:rPr lang="en-CA" sz="2000" u="sng" dirty="0">
                <a:solidFill>
                  <a:schemeClr val="accent1">
                    <a:lumMod val="75000"/>
                  </a:schemeClr>
                </a:solidFill>
              </a:rPr>
              <a:t>Intrinsic motivation systems for autonomous mental development</a:t>
            </a:r>
            <a:r>
              <a:rPr lang="en-CA" sz="2000" dirty="0"/>
              <a:t>.</a:t>
            </a:r>
            <a:r>
              <a:rPr lang="en-CA" sz="2000" i="1" dirty="0"/>
              <a:t> IEEE Transactions on Evolutionary Computation, 11</a:t>
            </a:r>
            <a:r>
              <a:rPr lang="en-CA" sz="2000" dirty="0"/>
              <a:t>(2), 265-286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83222" y="1985898"/>
            <a:ext cx="4417219" cy="478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i="1" dirty="0" err="1" smtClean="0"/>
              <a:t>classM</a:t>
            </a:r>
            <a:r>
              <a:rPr lang="en-CA" dirty="0" smtClean="0"/>
              <a:t> predicts consequence of action given context.</a:t>
            </a:r>
            <a:endParaRPr lang="en-CA" dirty="0"/>
          </a:p>
          <a:p>
            <a:pPr lvl="1"/>
            <a:r>
              <a:rPr lang="en-CA" i="1" dirty="0" err="1" smtClean="0"/>
              <a:t>metaM</a:t>
            </a:r>
            <a:r>
              <a:rPr lang="en-CA" dirty="0" smtClean="0"/>
              <a:t> predicts error in </a:t>
            </a:r>
            <a:r>
              <a:rPr lang="en-CA" i="1" dirty="0" err="1" smtClean="0"/>
              <a:t>classM</a:t>
            </a:r>
            <a:r>
              <a:rPr lang="en-CA" dirty="0" err="1" smtClean="0"/>
              <a:t>’s</a:t>
            </a:r>
            <a:r>
              <a:rPr lang="en-CA" dirty="0" smtClean="0"/>
              <a:t> prediction.</a:t>
            </a:r>
          </a:p>
          <a:p>
            <a:pPr lvl="1"/>
            <a:r>
              <a:rPr lang="en-CA" i="1" dirty="0" smtClean="0"/>
              <a:t>LP</a:t>
            </a:r>
            <a:r>
              <a:rPr lang="en-CA" dirty="0" smtClean="0"/>
              <a:t> is the expected reduction of error in similar sensorimotor context.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aterloo_Blu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Blue" id="{955C328E-34C6-4FF4-ABB9-629F55EB7E59}" vid="{10861BC0-BB45-4166-89F0-C5F252718259}"/>
    </a:ext>
  </a:extLst>
</a:theme>
</file>

<file path=ppt/theme/theme2.xml><?xml version="1.0" encoding="utf-8"?>
<a:theme xmlns:a="http://schemas.openxmlformats.org/drawingml/2006/main" name="Waterloo_Whit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aterloo_Red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aterloo_Green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aterloo_Yellow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aterloo_Purple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Waterloo_DarkGrey">
  <a:themeElements>
    <a:clrScheme name="UofWaterloo2015_rev2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CD750"/>
      </a:accent1>
      <a:accent2>
        <a:srgbClr val="0C0C0C"/>
      </a:accent2>
      <a:accent3>
        <a:srgbClr val="AEAEAE"/>
      </a:accent3>
      <a:accent4>
        <a:srgbClr val="B71234"/>
      </a:accent4>
      <a:accent5>
        <a:srgbClr val="7F7F7F"/>
      </a:accent5>
      <a:accent6>
        <a:srgbClr val="77BBFF"/>
      </a:accent6>
      <a:hlink>
        <a:srgbClr val="353535"/>
      </a:hlink>
      <a:folHlink>
        <a:srgbClr val="595959"/>
      </a:folHlink>
    </a:clrScheme>
    <a:fontScheme name="Arial Narrow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3075</TotalTime>
  <Words>2435</Words>
  <Application>Microsoft Office PowerPoint</Application>
  <PresentationFormat>Widescreen</PresentationFormat>
  <Paragraphs>356</Paragraphs>
  <Slides>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Arial Narrow</vt:lpstr>
      <vt:lpstr>Calibri</vt:lpstr>
      <vt:lpstr>Cambria Math</vt:lpstr>
      <vt:lpstr>Wingdings</vt:lpstr>
      <vt:lpstr>Waterloo_Blue</vt:lpstr>
      <vt:lpstr>Waterloo_White</vt:lpstr>
      <vt:lpstr>Waterloo_Red</vt:lpstr>
      <vt:lpstr>Waterloo_Green</vt:lpstr>
      <vt:lpstr>Waterloo_Yellow</vt:lpstr>
      <vt:lpstr>Waterloo_Purple</vt:lpstr>
      <vt:lpstr>Waterloo_DarkGrey</vt:lpstr>
      <vt:lpstr>Curiosity-Based Learning Algorithm for Interactive Art Sculptures</vt:lpstr>
      <vt:lpstr>Outline</vt:lpstr>
      <vt:lpstr>Motivation</vt:lpstr>
      <vt:lpstr>Aurora Interactive Sculpture</vt:lpstr>
      <vt:lpstr>Objectives</vt:lpstr>
      <vt:lpstr>Approach</vt:lpstr>
      <vt:lpstr>Contributions</vt:lpstr>
      <vt:lpstr>PowerPoint Presentation</vt:lpstr>
      <vt:lpstr>Intelligent Adaptive Curiosity (IAC)</vt:lpstr>
      <vt:lpstr>Intelligent Adaptive Curiosity (IAC)</vt:lpstr>
      <vt:lpstr>Curiosity-Based Learning Algorithm (CBLA)</vt:lpstr>
      <vt:lpstr>Experts</vt:lpstr>
      <vt:lpstr>Action Selector</vt:lpstr>
      <vt:lpstr>Action Selector</vt:lpstr>
      <vt:lpstr>Multi-Node CBLA System</vt:lpstr>
      <vt:lpstr>PowerPoint Presentation</vt:lpstr>
      <vt:lpstr>Interactive Control System</vt:lpstr>
      <vt:lpstr>Hardware Components</vt:lpstr>
      <vt:lpstr>Node Abstraction</vt:lpstr>
      <vt:lpstr>Experimental Test Bed</vt:lpstr>
      <vt:lpstr>CBLA Nodes</vt:lpstr>
      <vt:lpstr>Spatial Mode</vt:lpstr>
      <vt:lpstr>Spatial Mode</vt:lpstr>
      <vt:lpstr>Prescripted Behaviours</vt:lpstr>
      <vt:lpstr>PowerPoint Presentation</vt:lpstr>
      <vt:lpstr>Exploration pattern of a Single Node System</vt:lpstr>
      <vt:lpstr>Multi-Cluster Experiment</vt:lpstr>
      <vt:lpstr>Activation Levels</vt:lpstr>
      <vt:lpstr>Spontaneous Activations</vt:lpstr>
      <vt:lpstr>Response Time</vt:lpstr>
      <vt:lpstr>PowerPoint Presentation</vt:lpstr>
      <vt:lpstr>Research Questions</vt:lpstr>
      <vt:lpstr>User Study Procedure</vt:lpstr>
      <vt:lpstr>Results</vt:lpstr>
      <vt:lpstr>Discussion</vt:lpstr>
      <vt:lpstr>Conclusions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Curiosity-Based Learning Algorithm for Interactive Art Sculptures</dc:title>
  <dc:creator>Matthew Chan</dc:creator>
  <cp:lastModifiedBy>Matthew Chan</cp:lastModifiedBy>
  <cp:revision>156</cp:revision>
  <dcterms:created xsi:type="dcterms:W3CDTF">2016-02-02T15:56:18Z</dcterms:created>
  <dcterms:modified xsi:type="dcterms:W3CDTF">2016-02-05T02:41:41Z</dcterms:modified>
</cp:coreProperties>
</file>